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98" r:id="rId2"/>
    <p:sldId id="264" r:id="rId3"/>
    <p:sldId id="265" r:id="rId4"/>
    <p:sldId id="299" r:id="rId5"/>
    <p:sldId id="386" r:id="rId6"/>
    <p:sldId id="388" r:id="rId7"/>
    <p:sldId id="389" r:id="rId8"/>
    <p:sldId id="390" r:id="rId9"/>
    <p:sldId id="275" r:id="rId10"/>
  </p:sldIdLst>
  <p:sldSz cx="12192000" cy="6858000"/>
  <p:notesSz cx="6858000" cy="99790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70"/>
    <a:srgbClr val="FFC72C"/>
    <a:srgbClr val="0077C8"/>
    <a:srgbClr val="00B2A9"/>
    <a:srgbClr val="006298"/>
    <a:srgbClr val="7725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6704" autoAdjust="0"/>
  </p:normalViewPr>
  <p:slideViewPr>
    <p:cSldViewPr snapToGrid="0" snapToObjects="1" showGuides="1">
      <p:cViewPr varScale="1">
        <p:scale>
          <a:sx n="110" d="100"/>
          <a:sy n="110" d="100"/>
        </p:scale>
        <p:origin x="63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E04FC-0E64-1840-9C6A-42B85D5EA1CD}" type="datetimeFigureOut">
              <a:rPr lang="it-IT" smtClean="0"/>
              <a:t>03/04/2025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47775"/>
            <a:ext cx="5984875" cy="3367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802406"/>
            <a:ext cx="5486400" cy="39292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71800" cy="500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78342"/>
            <a:ext cx="2971800" cy="500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C4299-DFA9-814B-AD28-ECDE1FA0A8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86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484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4498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381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3" y="1672314"/>
            <a:ext cx="11189995" cy="547200"/>
          </a:xfrm>
        </p:spPr>
        <p:txBody>
          <a:bodyPr lIns="0" tIns="0" rIns="0" bIns="0" anchor="t" anchorCtr="0">
            <a:sp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243181"/>
            <a:ext cx="11189994" cy="619850"/>
          </a:xfrm>
        </p:spPr>
        <p:txBody>
          <a:bodyPr lIns="0" tIns="0" rIns="0" bIns="0" anchor="t">
            <a:spAutoFit/>
          </a:bodyPr>
          <a:lstStyle>
            <a:lvl1pPr marL="0" indent="0" algn="l"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0A97C65-1B54-DB47-A604-7DF0E350DE20}" type="datetime4">
              <a:rPr lang="it-IT" smtClean="0"/>
              <a:pPr/>
              <a:t>3 aprile 2025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2" name="Segnaposto testo 77">
            <a:extLst>
              <a:ext uri="{FF2B5EF4-FFF2-40B4-BE49-F238E27FC236}">
                <a16:creationId xmlns:a16="http://schemas.microsoft.com/office/drawing/2014/main" id="{11E9754D-4544-094C-90CE-D95DEC303D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F48BF19-5644-BB43-8AD2-AEB567996144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2608855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864" userDrawn="1">
          <p15:clr>
            <a:srgbClr val="FBAE40"/>
          </p15:clr>
        </p15:guide>
        <p15:guide id="5" orient="horz" pos="3517" userDrawn="1">
          <p15:clr>
            <a:srgbClr val="FBAE40"/>
          </p15:clr>
        </p15:guide>
        <p15:guide id="7" orient="horz" pos="2742" userDrawn="1">
          <p15:clr>
            <a:srgbClr val="FBAE40"/>
          </p15:clr>
        </p15:guide>
        <p15:guide id="8" orient="horz" pos="1091" userDrawn="1">
          <p15:clr>
            <a:srgbClr val="FBAE40"/>
          </p15:clr>
        </p15:guide>
        <p15:guide id="10" pos="5011" userDrawn="1">
          <p15:clr>
            <a:srgbClr val="FBAE40"/>
          </p15:clr>
        </p15:guide>
        <p15:guide id="11" pos="467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CF852A-D30A-CC4D-BB28-885647985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87984D-29CE-3442-8C11-C7B68CA421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099" y="1528003"/>
            <a:ext cx="5359131" cy="435133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Luiss Sans" pitchFamily="2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020D039-24D7-3D4C-AC12-8A561B081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30118" y="1534556"/>
            <a:ext cx="5611019" cy="435133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Luiss Sans" pitchFamily="2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1475FED-2144-8A45-B971-72FEF3C89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937F-DAC6-0B4A-AA33-EEC4AE615C47}" type="datetime4">
              <a:rPr lang="it-IT" smtClean="0"/>
              <a:t>3 aprile 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5DAFAF3-5C89-784D-BB84-8D0F087F1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C1EA764-7BE2-C542-B147-FEDB2B2C1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96D8687-7367-CD48-9FF8-EE4A129CDF25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515508" y="6250912"/>
            <a:ext cx="1714284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38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bg>
      <p:bgPr>
        <a:solidFill>
          <a:srgbClr val="003A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2522AE-B4DE-BE46-8DCD-711FCF7BB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 b="0">
                <a:solidFill>
                  <a:schemeClr val="bg1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2322D5-CD07-334E-AC52-C62261E6A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36971"/>
            <a:ext cx="11222038" cy="421487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  <a:latin typeface="Luiss Sans" pitchFamily="2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2C449B-207F-D644-9692-120FA3A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5500" y="6224587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uiss Sans" pitchFamily="2" charset="0"/>
              </a:defRPr>
            </a:lvl1pPr>
          </a:lstStyle>
          <a:p>
            <a:fld id="{2721728E-09D1-294C-815A-88BEBB89DB06}" type="datetime4">
              <a:rPr lang="it-IT" smtClean="0"/>
              <a:pPr/>
              <a:t>3 aprile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602E30-BCD6-B540-9A70-A2109E6F8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692" y="6224587"/>
            <a:ext cx="570770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uiss Sans" pitchFamily="2" charset="0"/>
              </a:defRPr>
            </a:lvl1pPr>
          </a:lstStyle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169FEF-6CA0-6C4F-867F-1AC8C991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6600" y="6224587"/>
            <a:ext cx="8588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uiss Sans" pitchFamily="2" charset="0"/>
              </a:defRPr>
            </a:lvl1pPr>
          </a:lstStyle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8DBF9A1-392F-9E4C-AC39-82F1DA76A438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515508" y="6250912"/>
            <a:ext cx="1714284" cy="28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584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immagine 9">
            <a:extLst>
              <a:ext uri="{FF2B5EF4-FFF2-40B4-BE49-F238E27FC236}">
                <a16:creationId xmlns:a16="http://schemas.microsoft.com/office/drawing/2014/main" id="{0D9461D8-08BF-204F-8ABB-496B7A5229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2925" y="549275"/>
            <a:ext cx="11098213" cy="577056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487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4" y="1672314"/>
            <a:ext cx="6923782" cy="964424"/>
          </a:xfrm>
        </p:spPr>
        <p:txBody>
          <a:bodyPr lIns="0" tIns="0" rIns="0" bIns="0" anchor="t" anchorCtr="0">
            <a:no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798576"/>
            <a:ext cx="6933116" cy="109098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55B9F9E-793E-2948-9AFD-E3373DD2EA63}" type="datetime4">
              <a:rPr lang="it-IT" smtClean="0"/>
              <a:pPr/>
              <a:t>3 aprile 2025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55D151DB-98DC-6D45-8A40-5DD000109E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54963" y="542925"/>
            <a:ext cx="3706812" cy="5040313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34" name="Segnaposto testo 77">
            <a:extLst>
              <a:ext uri="{FF2B5EF4-FFF2-40B4-BE49-F238E27FC236}">
                <a16:creationId xmlns:a16="http://schemas.microsoft.com/office/drawing/2014/main" id="{D6519D1F-4BB1-3A49-B60F-D7E64631FF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A145963D-F588-8B43-AA13-FDB8E527A8A9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11611371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9" pos="7680" userDrawn="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EE33963A-5F1C-9E44-A101-09D5145AB554}" type="datetime4">
              <a:rPr lang="it-IT" smtClean="0"/>
              <a:pPr/>
              <a:t>3 aprile 2025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55D151DB-98DC-6D45-8A40-5DD000109ED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954963" y="1731963"/>
            <a:ext cx="3706812" cy="3851275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Immagine</a:t>
            </a:r>
          </a:p>
        </p:txBody>
      </p:sp>
      <p:sp>
        <p:nvSpPr>
          <p:cNvPr id="35" name="Segnaposto immagine 5">
            <a:extLst>
              <a:ext uri="{FF2B5EF4-FFF2-40B4-BE49-F238E27FC236}">
                <a16:creationId xmlns:a16="http://schemas.microsoft.com/office/drawing/2014/main" id="{4F0B9C52-DDDA-FE45-95B8-A0E8106B4E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071651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6" name="Segnaposto immagine 5">
            <a:extLst>
              <a:ext uri="{FF2B5EF4-FFF2-40B4-BE49-F238E27FC236}">
                <a16:creationId xmlns:a16="http://schemas.microsoft.com/office/drawing/2014/main" id="{5441D381-F275-1742-880C-884CF2AA04C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954093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4" name="Titolo 1">
            <a:extLst>
              <a:ext uri="{FF2B5EF4-FFF2-40B4-BE49-F238E27FC236}">
                <a16:creationId xmlns:a16="http://schemas.microsoft.com/office/drawing/2014/main" id="{50DB0EED-3DD2-9C43-8E86-8A25CD5D8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4" y="1672314"/>
            <a:ext cx="6923782" cy="964424"/>
          </a:xfrm>
        </p:spPr>
        <p:txBody>
          <a:bodyPr lIns="0" tIns="0" rIns="0" bIns="0" anchor="t" anchorCtr="0">
            <a:no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9" name="Sottotitolo 2">
            <a:extLst>
              <a:ext uri="{FF2B5EF4-FFF2-40B4-BE49-F238E27FC236}">
                <a16:creationId xmlns:a16="http://schemas.microsoft.com/office/drawing/2014/main" id="{CF92B6C9-72A5-AA4E-85B3-1B682783E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798576"/>
            <a:ext cx="6933116" cy="109098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38" name="Segnaposto testo 77">
            <a:extLst>
              <a:ext uri="{FF2B5EF4-FFF2-40B4-BE49-F238E27FC236}">
                <a16:creationId xmlns:a16="http://schemas.microsoft.com/office/drawing/2014/main" id="{E7B05D74-7AEC-EF47-A942-4934923EDB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1E15AD69-25AC-6D42-A1A3-0514D984EE6F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1633763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  <p15:guide id="12" orient="horz" pos="61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4D5A4C28-790A-AE41-9A40-9C1FC37F4BA5}" type="datetime4">
              <a:rPr lang="it-IT" smtClean="0"/>
              <a:pPr/>
              <a:t>3 aprile 2025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5" name="Segnaposto immagine 5">
            <a:extLst>
              <a:ext uri="{FF2B5EF4-FFF2-40B4-BE49-F238E27FC236}">
                <a16:creationId xmlns:a16="http://schemas.microsoft.com/office/drawing/2014/main" id="{4F0B9C52-DDDA-FE45-95B8-A0E8106B4E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071651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6" name="Segnaposto immagine 5">
            <a:extLst>
              <a:ext uri="{FF2B5EF4-FFF2-40B4-BE49-F238E27FC236}">
                <a16:creationId xmlns:a16="http://schemas.microsoft.com/office/drawing/2014/main" id="{5441D381-F275-1742-880C-884CF2AA04C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954093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7" name="Segnaposto immagine 5">
            <a:extLst>
              <a:ext uri="{FF2B5EF4-FFF2-40B4-BE49-F238E27FC236}">
                <a16:creationId xmlns:a16="http://schemas.microsoft.com/office/drawing/2014/main" id="{E92A9B0A-F6E3-DB48-9ED3-A79538B1089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950063" y="1731963"/>
            <a:ext cx="3711712" cy="3851276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Immagine trattata con Pattern</a:t>
            </a:r>
          </a:p>
        </p:txBody>
      </p:sp>
      <p:sp>
        <p:nvSpPr>
          <p:cNvPr id="34" name="Titolo 1">
            <a:extLst>
              <a:ext uri="{FF2B5EF4-FFF2-40B4-BE49-F238E27FC236}">
                <a16:creationId xmlns:a16="http://schemas.microsoft.com/office/drawing/2014/main" id="{363682A5-81A2-1B47-A929-A43EF07B4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4" y="1672314"/>
            <a:ext cx="6923782" cy="964424"/>
          </a:xfrm>
        </p:spPr>
        <p:txBody>
          <a:bodyPr lIns="0" tIns="0" rIns="0" bIns="0" anchor="t" anchorCtr="0">
            <a:no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8" name="Sottotitolo 2">
            <a:extLst>
              <a:ext uri="{FF2B5EF4-FFF2-40B4-BE49-F238E27FC236}">
                <a16:creationId xmlns:a16="http://schemas.microsoft.com/office/drawing/2014/main" id="{157F673D-9926-BF4C-8EFF-1FC29A08A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798576"/>
            <a:ext cx="6933116" cy="109098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0" name="Segnaposto testo 77">
            <a:extLst>
              <a:ext uri="{FF2B5EF4-FFF2-40B4-BE49-F238E27FC236}">
                <a16:creationId xmlns:a16="http://schemas.microsoft.com/office/drawing/2014/main" id="{D968EEEE-3924-2946-95B6-5A9673C353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0CBBDB73-3450-3546-9724-9B2D9C959017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8773784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  <p15:guide id="12" orient="horz" pos="6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774232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estazione sezione">
    <p:bg>
      <p:bgPr>
        <a:solidFill>
          <a:srgbClr val="003A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" name="Gruppo 6"/>
          <p:cNvGrpSpPr/>
          <p:nvPr userDrawn="1"/>
        </p:nvGrpSpPr>
        <p:grpSpPr>
          <a:xfrm>
            <a:off x="0" y="6138000"/>
            <a:ext cx="12192000" cy="720000"/>
            <a:chOff x="0" y="6138000"/>
            <a:chExt cx="12192000" cy="720000"/>
          </a:xfrm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1661913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0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testazione sezione">
    <p:bg>
      <p:bgPr>
        <a:solidFill>
          <a:srgbClr val="FFC7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  <a:solidFill>
            <a:srgbClr val="772583"/>
          </a:solidFill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" name="Gruppo 6"/>
          <p:cNvGrpSpPr/>
          <p:nvPr userDrawn="1"/>
        </p:nvGrpSpPr>
        <p:grpSpPr>
          <a:xfrm>
            <a:off x="0" y="6138000"/>
            <a:ext cx="12192000" cy="720000"/>
            <a:chOff x="0" y="6138000"/>
            <a:chExt cx="12192000" cy="720000"/>
          </a:xfrm>
          <a:solidFill>
            <a:srgbClr val="FFC72C"/>
          </a:solidFill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166191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rgbClr val="772583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rgbClr val="772583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167942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estazione sezione">
    <p:bg>
      <p:bgPr>
        <a:solidFill>
          <a:srgbClr val="00B2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  <a:solidFill>
            <a:schemeClr val="bg1"/>
          </a:solidFill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uppo 6"/>
          <p:cNvGrpSpPr/>
          <p:nvPr userDrawn="1"/>
        </p:nvGrpSpPr>
        <p:grpSpPr>
          <a:xfrm>
            <a:off x="0" y="6138000"/>
            <a:ext cx="12192000" cy="720000"/>
            <a:chOff x="0" y="6138000"/>
            <a:chExt cx="12192000" cy="720000"/>
          </a:xfrm>
          <a:solidFill>
            <a:srgbClr val="00B2A9"/>
          </a:solidFill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166191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141342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2522AE-B4DE-BE46-8DCD-711FCF7BB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2322D5-CD07-334E-AC52-C62261E6A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36970"/>
            <a:ext cx="11222038" cy="433995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Luiss Sans" pitchFamily="2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2C449B-207F-D644-9692-120FA3A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5500" y="6224587"/>
            <a:ext cx="2286000" cy="365125"/>
          </a:xfrm>
        </p:spPr>
        <p:txBody>
          <a:bodyPr/>
          <a:lstStyle/>
          <a:p>
            <a:fld id="{2721728E-09D1-294C-815A-88BEBB89DB06}" type="datetime4">
              <a:rPr lang="it-IT" smtClean="0"/>
              <a:t>3 aprile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602E30-BCD6-B540-9A70-A2109E6F8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692" y="6224587"/>
            <a:ext cx="5707708" cy="365125"/>
          </a:xfrm>
        </p:spPr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169FEF-6CA0-6C4F-867F-1AC8C991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6600" y="6224587"/>
            <a:ext cx="858838" cy="365125"/>
          </a:xfrm>
        </p:spPr>
        <p:txBody>
          <a:bodyPr/>
          <a:lstStyle/>
          <a:p>
            <a:fld id="{DD589A36-170F-7348-BCDB-23CF9D860473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8DBF9A1-392F-9E4C-AC39-82F1DA76A438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515508" y="6250912"/>
            <a:ext cx="1714284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16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F49B507-8551-CC47-91BD-DBB3E40CD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65125"/>
            <a:ext cx="11222038" cy="9937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411DEE-4AD8-E74D-AEA0-F1709A493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911" y="1532404"/>
            <a:ext cx="11222038" cy="4344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F7DADEC-74B6-2245-817D-CEA23C0FF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45500" y="6224587"/>
            <a:ext cx="2286000" cy="365125"/>
          </a:xfrm>
          <a:prstGeom prst="rect">
            <a:avLst/>
          </a:prstGeom>
        </p:spPr>
        <p:txBody>
          <a:bodyPr vert="horz" lIns="72000" tIns="0" rIns="72000" bIns="0" rtlCol="0" anchor="b"/>
          <a:lstStyle>
            <a:lvl1pPr algn="r">
              <a:defRPr sz="1400" b="0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fld id="{3A7BE5A2-6539-894E-945C-593AB235A246}" type="datetime4">
              <a:rPr lang="it-IT" smtClean="0"/>
              <a:pPr/>
              <a:t>3 aprile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383537-6367-1443-9D86-622943D14F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692" y="6224587"/>
            <a:ext cx="5707708" cy="365125"/>
          </a:xfrm>
          <a:prstGeom prst="rect">
            <a:avLst/>
          </a:prstGeom>
        </p:spPr>
        <p:txBody>
          <a:bodyPr vert="horz" lIns="72000" tIns="0" rIns="72000" bIns="0" rtlCol="0" anchor="b"/>
          <a:lstStyle>
            <a:lvl1pPr algn="l">
              <a:defRPr sz="1400" b="1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C8A305-BBBD-9C45-8197-11A6CAC59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6224587"/>
            <a:ext cx="858838" cy="365125"/>
          </a:xfrm>
          <a:prstGeom prst="rect">
            <a:avLst/>
          </a:prstGeom>
        </p:spPr>
        <p:txBody>
          <a:bodyPr vert="horz" lIns="72000" tIns="0" rIns="72000" bIns="0" rtlCol="0" anchor="b"/>
          <a:lstStyle>
            <a:lvl1pPr algn="r">
              <a:defRPr sz="1400" b="0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925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1" r:id="rId5"/>
    <p:sldLayoutId id="2147483664" r:id="rId6"/>
    <p:sldLayoutId id="2147483665" r:id="rId7"/>
    <p:sldLayoutId id="2147483666" r:id="rId8"/>
    <p:sldLayoutId id="2147483650" r:id="rId9"/>
    <p:sldLayoutId id="2147483652" r:id="rId10"/>
    <p:sldLayoutId id="2147483667" r:id="rId11"/>
    <p:sldLayoutId id="2147483668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b="0" i="0" kern="1200">
          <a:solidFill>
            <a:srgbClr val="003A70"/>
          </a:solidFill>
          <a:latin typeface="Luiss Sans" pitchFamily="2" charset="0"/>
          <a:ea typeface="Luiss Sans" pitchFamily="2" charset="0"/>
          <a:cs typeface="Luiss Sans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800"/>
        </a:spcBef>
        <a:buFont typeface="Arial" panose="020B0604020202020204" pitchFamily="34" charset="0"/>
        <a:buChar char="•"/>
        <a:defRPr sz="3200" b="0" i="0" kern="1200">
          <a:solidFill>
            <a:schemeClr val="tx1">
              <a:lumMod val="65000"/>
              <a:lumOff val="35000"/>
            </a:schemeClr>
          </a:solidFill>
          <a:latin typeface="Luiss Sans" pitchFamily="2" charset="0"/>
          <a:ea typeface="Luiss Sans" pitchFamily="2" charset="0"/>
          <a:cs typeface="Luiss Sans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31" userDrawn="1">
          <p15:clr>
            <a:srgbClr val="F26B43"/>
          </p15:clr>
        </p15:guide>
        <p15:guide id="7" orient="horz" pos="346" userDrawn="1">
          <p15:clr>
            <a:srgbClr val="F26B43"/>
          </p15:clr>
        </p15:guide>
        <p15:guide id="8" orient="horz" pos="3981" userDrawn="1">
          <p15:clr>
            <a:srgbClr val="F26B43"/>
          </p15:clr>
        </p15:guide>
        <p15:guide id="9" orient="horz" pos="300" userDrawn="1">
          <p15:clr>
            <a:srgbClr val="F26B43"/>
          </p15:clr>
        </p15:guide>
        <p15:guide id="10" orient="horz" pos="958" userDrawn="1">
          <p15:clr>
            <a:srgbClr val="F26B43"/>
          </p15:clr>
        </p15:guide>
        <p15:guide id="11" orient="horz" pos="3702" userDrawn="1">
          <p15:clr>
            <a:srgbClr val="F26B43"/>
          </p15:clr>
        </p15:guide>
        <p15:guide id="12" pos="73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1">
            <a:extLst>
              <a:ext uri="{FF2B5EF4-FFF2-40B4-BE49-F238E27FC236}">
                <a16:creationId xmlns:a16="http://schemas.microsoft.com/office/drawing/2014/main" id="{07B17CF2-442B-DB46-8CDE-F9F11AA52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235" y="458423"/>
            <a:ext cx="11371529" cy="5429179"/>
          </a:xfrm>
        </p:spPr>
        <p:txBody>
          <a:bodyPr/>
          <a:lstStyle/>
          <a:p>
            <a:br>
              <a:rPr lang="it-IT" sz="3600" i="1" dirty="0"/>
            </a:br>
            <a:r>
              <a:rPr lang="it-IT" sz="3600" i="1" dirty="0"/>
              <a:t>A FEDERALIST ALTERNATIVE FOR EUROPEAN GOVERNANCE:</a:t>
            </a:r>
            <a:br>
              <a:rPr lang="it-IT" sz="3600" i="1" dirty="0"/>
            </a:br>
            <a:r>
              <a:rPr lang="it-IT" sz="3600" i="1" dirty="0"/>
              <a:t>THE EUROPEAN UNION IN HARD TIMES</a:t>
            </a:r>
            <a:br>
              <a:rPr lang="it-IT" sz="3600" i="1" dirty="0"/>
            </a:br>
            <a:br>
              <a:rPr lang="it-IT" sz="3600" i="1" dirty="0"/>
            </a:br>
            <a:r>
              <a:rPr lang="en-US" altLang="it-IT" sz="2400" dirty="0"/>
              <a:t>Sergio Fabbrini</a:t>
            </a:r>
            <a:br>
              <a:rPr lang="en-US" altLang="it-IT" sz="2400" dirty="0"/>
            </a:br>
            <a:br>
              <a:rPr lang="en-US" altLang="it-IT" sz="2400" dirty="0"/>
            </a:br>
            <a:r>
              <a:rPr lang="en-US" sz="2400" dirty="0"/>
              <a:t>Intesa Sanpaolo Chair on European Governance</a:t>
            </a:r>
            <a:br>
              <a:rPr lang="en-US" altLang="it-IT" sz="2400" dirty="0"/>
            </a:br>
            <a:r>
              <a:rPr lang="en-US" sz="2400" dirty="0"/>
              <a:t>Professor Emeritus, Politics and International Relations</a:t>
            </a:r>
            <a:br>
              <a:rPr lang="it-IT" sz="2400" dirty="0"/>
            </a:br>
            <a:r>
              <a:rPr lang="en-US" altLang="it-IT" sz="2400" dirty="0"/>
              <a:t>Luiss Political Science Department</a:t>
            </a:r>
            <a:br>
              <a:rPr lang="en-US" altLang="it-IT" sz="2400" dirty="0"/>
            </a:br>
            <a:br>
              <a:rPr lang="it-IT" sz="2400" dirty="0"/>
            </a:br>
            <a:br>
              <a:rPr lang="it-IT" sz="2000" dirty="0"/>
            </a:br>
            <a:br>
              <a:rPr lang="en-US" sz="3600" dirty="0"/>
            </a:br>
            <a:br>
              <a:rPr lang="en-US" altLang="it-IT" sz="1200" i="1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endParaRPr lang="en-US" altLang="it-IT" sz="36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472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472610"/>
            <a:ext cx="11386819" cy="6385389"/>
          </a:xfrm>
        </p:spPr>
        <p:txBody>
          <a:bodyPr/>
          <a:lstStyle/>
          <a:p>
            <a:br>
              <a:rPr lang="it-IT" sz="2200" b="0" dirty="0"/>
            </a:br>
            <a:r>
              <a:rPr lang="it-IT" sz="2800" dirty="0"/>
              <a:t>1. </a:t>
            </a:r>
            <a:r>
              <a:rPr lang="it-IT" sz="2800" dirty="0" err="1"/>
              <a:t>Research</a:t>
            </a:r>
            <a:r>
              <a:rPr lang="it-IT" sz="2800" dirty="0"/>
              <a:t> </a:t>
            </a:r>
            <a:r>
              <a:rPr lang="it-IT" sz="2800" dirty="0" err="1"/>
              <a:t>questions</a:t>
            </a:r>
            <a:br>
              <a:rPr lang="it-IT" sz="2800" dirty="0"/>
            </a:br>
            <a:br>
              <a:rPr lang="it-IT" sz="2800" dirty="0"/>
            </a:br>
            <a:r>
              <a:rPr lang="it-IT" sz="2800" dirty="0"/>
              <a:t>2. </a:t>
            </a:r>
            <a:r>
              <a:rPr lang="it-IT" sz="2800" dirty="0" err="1"/>
              <a:t>Brussels</a:t>
            </a:r>
            <a:r>
              <a:rPr lang="it-IT" sz="2800" dirty="0"/>
              <a:t> in Hard Times</a:t>
            </a:r>
            <a:br>
              <a:rPr lang="it-IT" sz="2800" dirty="0"/>
            </a:br>
            <a:br>
              <a:rPr lang="it-IT" sz="2800" dirty="0"/>
            </a:br>
            <a:r>
              <a:rPr lang="it-IT" sz="2800" dirty="0"/>
              <a:t>3. The EU Dual Governance Regime</a:t>
            </a:r>
            <a:br>
              <a:rPr lang="it-IT" sz="2800" dirty="0"/>
            </a:br>
            <a:br>
              <a:rPr lang="it-IT" sz="2800" dirty="0"/>
            </a:br>
            <a:r>
              <a:rPr lang="it-IT" sz="2800" dirty="0"/>
              <a:t>4. The </a:t>
            </a:r>
            <a:r>
              <a:rPr lang="it-IT" sz="2800" dirty="0" err="1"/>
              <a:t>Federalist</a:t>
            </a:r>
            <a:r>
              <a:rPr lang="it-IT" sz="2800" dirty="0"/>
              <a:t> Alternative for EU Governance</a:t>
            </a:r>
            <a:br>
              <a:rPr lang="it-IT" sz="2800" dirty="0"/>
            </a:br>
            <a:br>
              <a:rPr lang="it-IT" sz="2800" dirty="0"/>
            </a:br>
            <a:r>
              <a:rPr lang="it-IT" sz="2800" dirty="0"/>
              <a:t>5. National </a:t>
            </a:r>
            <a:r>
              <a:rPr lang="it-IT" sz="2800" dirty="0" err="1"/>
              <a:t>sovereignty</a:t>
            </a:r>
            <a:r>
              <a:rPr lang="it-IT" sz="2800" dirty="0"/>
              <a:t> in </a:t>
            </a:r>
            <a:r>
              <a:rPr lang="it-IT" sz="2800" dirty="0" err="1"/>
              <a:t>Unions</a:t>
            </a:r>
            <a:r>
              <a:rPr lang="it-IT" sz="2800" dirty="0"/>
              <a:t> of </a:t>
            </a:r>
            <a:r>
              <a:rPr lang="it-IT" sz="2800" dirty="0" err="1"/>
              <a:t>states</a:t>
            </a:r>
            <a:br>
              <a:rPr lang="it-IT" sz="2800" dirty="0"/>
            </a:br>
            <a:br>
              <a:rPr lang="it-IT" sz="2800" dirty="0"/>
            </a:br>
            <a:r>
              <a:rPr lang="it-IT" sz="2800" dirty="0"/>
              <a:t>6. </a:t>
            </a:r>
            <a:r>
              <a:rPr lang="it-IT" sz="2800" dirty="0" err="1"/>
              <a:t>Conclusion</a:t>
            </a:r>
            <a:br>
              <a:rPr lang="it-IT" sz="2800" dirty="0"/>
            </a:br>
            <a:endParaRPr lang="it-IT" sz="2800" b="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A901512-FCB0-FC40-9B7C-E54094FBE12D}"/>
              </a:ext>
            </a:extLst>
          </p:cNvPr>
          <p:cNvSpPr txBox="1"/>
          <p:nvPr/>
        </p:nvSpPr>
        <p:spPr>
          <a:xfrm>
            <a:off x="8480289" y="-656207"/>
            <a:ext cx="371171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1200" dirty="0"/>
              <a:t>Slide statica</a:t>
            </a:r>
          </a:p>
          <a:p>
            <a:r>
              <a:rPr lang="it-IT" sz="1200" dirty="0"/>
              <a:t>Esempio di slide divisoria </a:t>
            </a:r>
            <a:r>
              <a:rPr lang="it-IT" sz="1200" dirty="0" err="1"/>
              <a:t>isitutuzionale</a:t>
            </a:r>
            <a:r>
              <a:rPr lang="it-IT" sz="1200" dirty="0"/>
              <a:t> (fondo bianco)</a:t>
            </a:r>
          </a:p>
        </p:txBody>
      </p:sp>
    </p:spTree>
    <p:extLst>
      <p:ext uri="{BB962C8B-B14F-4D97-AF65-F5344CB8AC3E}">
        <p14:creationId xmlns:p14="http://schemas.microsoft.com/office/powerpoint/2010/main" val="395436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65125"/>
            <a:ext cx="11487978" cy="837509"/>
          </a:xfrm>
        </p:spPr>
        <p:txBody>
          <a:bodyPr>
            <a:noAutofit/>
          </a:bodyPr>
          <a:lstStyle/>
          <a:p>
            <a:r>
              <a:rPr lang="en-US" altLang="it-IT" sz="3200" b="1" dirty="0"/>
              <a:t> </a:t>
            </a:r>
            <a:r>
              <a:rPr lang="it-IT" sz="3200" b="1" dirty="0"/>
              <a:t>1. </a:t>
            </a:r>
            <a:r>
              <a:rPr lang="it-IT" sz="3200" b="1" dirty="0" err="1"/>
              <a:t>Research</a:t>
            </a:r>
            <a:r>
              <a:rPr lang="it-IT" sz="3200" b="1" dirty="0"/>
              <a:t> </a:t>
            </a:r>
            <a:r>
              <a:rPr lang="it-IT" sz="3200" b="1" dirty="0" err="1"/>
              <a:t>questions</a:t>
            </a:r>
            <a:br>
              <a:rPr lang="en-US" sz="3200" b="1" dirty="0"/>
            </a:br>
            <a:br>
              <a:rPr lang="en-US" altLang="it-IT" sz="2800" b="1" dirty="0"/>
            </a:br>
            <a:br>
              <a:rPr lang="en-US" altLang="it-IT" sz="2800" b="1" dirty="0">
                <a:solidFill>
                  <a:schemeClr val="bg1"/>
                </a:solidFill>
              </a:rPr>
            </a:br>
            <a:endParaRPr lang="it-IT" sz="2400" b="0" dirty="0"/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225744"/>
            <a:ext cx="11456300" cy="5181405"/>
          </a:xfrm>
        </p:spPr>
        <p:txBody>
          <a:bodyPr anchor="ctr">
            <a:noAutofit/>
          </a:bodyPr>
          <a:lstStyle/>
          <a:p>
            <a:r>
              <a:rPr lang="it-IT" sz="2800" dirty="0" err="1">
                <a:solidFill>
                  <a:srgbClr val="003A70"/>
                </a:solidFill>
              </a:rPr>
              <a:t>Sovereign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debt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crisis</a:t>
            </a:r>
            <a:r>
              <a:rPr lang="it-IT" sz="2800" dirty="0">
                <a:solidFill>
                  <a:srgbClr val="003A70"/>
                </a:solidFill>
              </a:rPr>
              <a:t>, pandemic </a:t>
            </a:r>
            <a:r>
              <a:rPr lang="it-IT" sz="2800" dirty="0" err="1">
                <a:solidFill>
                  <a:srgbClr val="003A70"/>
                </a:solidFill>
              </a:rPr>
              <a:t>crisis</a:t>
            </a:r>
            <a:r>
              <a:rPr lang="it-IT" sz="2800" dirty="0">
                <a:solidFill>
                  <a:srgbClr val="003A70"/>
                </a:solidFill>
              </a:rPr>
              <a:t>, energy </a:t>
            </a:r>
            <a:r>
              <a:rPr lang="it-IT" sz="2800" dirty="0" err="1">
                <a:solidFill>
                  <a:srgbClr val="003A70"/>
                </a:solidFill>
              </a:rPr>
              <a:t>crisis</a:t>
            </a:r>
            <a:r>
              <a:rPr lang="it-IT" sz="2800" dirty="0">
                <a:solidFill>
                  <a:srgbClr val="003A70"/>
                </a:solidFill>
              </a:rPr>
              <a:t>, </a:t>
            </a:r>
            <a:r>
              <a:rPr lang="it-IT" sz="2800" dirty="0" err="1">
                <a:solidFill>
                  <a:srgbClr val="003A70"/>
                </a:solidFill>
              </a:rPr>
              <a:t>military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aid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crisis</a:t>
            </a:r>
            <a:r>
              <a:rPr lang="it-IT" sz="2800" dirty="0">
                <a:solidFill>
                  <a:srgbClr val="003A70"/>
                </a:solidFill>
              </a:rPr>
              <a:t>: </a:t>
            </a:r>
            <a:r>
              <a:rPr lang="it-IT" sz="2800" dirty="0" err="1">
                <a:solidFill>
                  <a:srgbClr val="003A70"/>
                </a:solidFill>
              </a:rPr>
              <a:t>central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role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played</a:t>
            </a:r>
            <a:r>
              <a:rPr lang="it-IT" sz="2800" dirty="0">
                <a:solidFill>
                  <a:srgbClr val="003A70"/>
                </a:solidFill>
              </a:rPr>
              <a:t> by national governments (European </a:t>
            </a:r>
            <a:r>
              <a:rPr lang="it-IT" sz="2800" dirty="0" err="1">
                <a:solidFill>
                  <a:srgbClr val="003A70"/>
                </a:solidFill>
              </a:rPr>
              <a:t>Council</a:t>
            </a:r>
            <a:r>
              <a:rPr lang="it-IT" sz="2800" dirty="0">
                <a:solidFill>
                  <a:srgbClr val="003A70"/>
                </a:solidFill>
              </a:rPr>
              <a:t> and </a:t>
            </a:r>
            <a:r>
              <a:rPr lang="it-IT" sz="2800" dirty="0" err="1">
                <a:solidFill>
                  <a:srgbClr val="003A70"/>
                </a:solidFill>
              </a:rPr>
              <a:t>Council</a:t>
            </a:r>
            <a:r>
              <a:rPr lang="it-IT" sz="2800" dirty="0">
                <a:solidFill>
                  <a:srgbClr val="003A70"/>
                </a:solidFill>
              </a:rPr>
              <a:t>)</a:t>
            </a:r>
          </a:p>
          <a:p>
            <a:r>
              <a:rPr lang="it-IT" sz="2800" i="1" dirty="0">
                <a:solidFill>
                  <a:srgbClr val="003A70"/>
                </a:solidFill>
              </a:rPr>
              <a:t>How </a:t>
            </a:r>
            <a:r>
              <a:rPr lang="it-IT" sz="2800" i="1" dirty="0" err="1">
                <a:solidFill>
                  <a:srgbClr val="003A70"/>
                </a:solidFill>
              </a:rPr>
              <a:t>did</a:t>
            </a:r>
            <a:r>
              <a:rPr lang="it-IT" sz="2800" i="1" dirty="0">
                <a:solidFill>
                  <a:srgbClr val="003A70"/>
                </a:solidFill>
              </a:rPr>
              <a:t> the EU </a:t>
            </a:r>
            <a:r>
              <a:rPr lang="it-IT" sz="2800" i="1" dirty="0" err="1">
                <a:solidFill>
                  <a:srgbClr val="003A70"/>
                </a:solidFill>
              </a:rPr>
              <a:t>perform</a:t>
            </a:r>
            <a:r>
              <a:rPr lang="it-IT" sz="2800" i="1" dirty="0">
                <a:solidFill>
                  <a:srgbClr val="003A70"/>
                </a:solidFill>
              </a:rPr>
              <a:t> </a:t>
            </a:r>
            <a:r>
              <a:rPr lang="it-IT" sz="2800" i="1" dirty="0" err="1">
                <a:solidFill>
                  <a:srgbClr val="003A70"/>
                </a:solidFill>
              </a:rPr>
              <a:t>during</a:t>
            </a:r>
            <a:r>
              <a:rPr lang="it-IT" sz="2800" i="1" dirty="0">
                <a:solidFill>
                  <a:srgbClr val="003A70"/>
                </a:solidFill>
              </a:rPr>
              <a:t> the 2010s and 2020s </a:t>
            </a:r>
            <a:r>
              <a:rPr lang="it-IT" sz="2800" i="1" dirty="0" err="1">
                <a:solidFill>
                  <a:srgbClr val="003A70"/>
                </a:solidFill>
              </a:rPr>
              <a:t>crises</a:t>
            </a:r>
            <a:r>
              <a:rPr lang="it-IT" sz="2800" i="1" dirty="0">
                <a:solidFill>
                  <a:srgbClr val="003A70"/>
                </a:solidFill>
              </a:rPr>
              <a:t>?</a:t>
            </a:r>
          </a:p>
          <a:p>
            <a:r>
              <a:rPr lang="it-IT" sz="2800" dirty="0" err="1">
                <a:solidFill>
                  <a:srgbClr val="003A70"/>
                </a:solidFill>
              </a:rPr>
              <a:t>Reacting</a:t>
            </a:r>
            <a:r>
              <a:rPr lang="it-IT" sz="2800" dirty="0">
                <a:solidFill>
                  <a:srgbClr val="003A70"/>
                </a:solidFill>
              </a:rPr>
              <a:t> and </a:t>
            </a:r>
            <a:r>
              <a:rPr lang="it-IT" sz="2800" dirty="0" err="1">
                <a:solidFill>
                  <a:srgbClr val="003A70"/>
                </a:solidFill>
              </a:rPr>
              <a:t>not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acting</a:t>
            </a:r>
            <a:r>
              <a:rPr lang="it-IT" sz="2800" dirty="0">
                <a:solidFill>
                  <a:srgbClr val="003A70"/>
                </a:solidFill>
              </a:rPr>
              <a:t> – </a:t>
            </a:r>
            <a:r>
              <a:rPr lang="it-IT" sz="2800" dirty="0" err="1">
                <a:solidFill>
                  <a:srgbClr val="003A70"/>
                </a:solidFill>
              </a:rPr>
              <a:t>divisions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among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member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states</a:t>
            </a:r>
            <a:r>
              <a:rPr lang="it-IT" sz="2800" dirty="0">
                <a:solidFill>
                  <a:srgbClr val="003A70"/>
                </a:solidFill>
              </a:rPr>
              <a:t> -  </a:t>
            </a:r>
            <a:r>
              <a:rPr lang="it-IT" sz="2800" dirty="0" err="1">
                <a:solidFill>
                  <a:srgbClr val="003A70"/>
                </a:solidFill>
              </a:rPr>
              <a:t>political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weakness</a:t>
            </a:r>
            <a:endParaRPr lang="it-IT" sz="2800" dirty="0">
              <a:solidFill>
                <a:srgbClr val="003A70"/>
              </a:solidFill>
            </a:endParaRPr>
          </a:p>
          <a:p>
            <a:r>
              <a:rPr lang="it-IT" sz="2800" dirty="0">
                <a:solidFill>
                  <a:srgbClr val="003A70"/>
                </a:solidFill>
              </a:rPr>
              <a:t>Due </a:t>
            </a:r>
            <a:r>
              <a:rPr lang="it-IT" sz="2800" dirty="0" err="1">
                <a:solidFill>
                  <a:srgbClr val="003A70"/>
                </a:solidFill>
              </a:rPr>
              <a:t>also</a:t>
            </a:r>
            <a:r>
              <a:rPr lang="it-IT" sz="2800" dirty="0">
                <a:solidFill>
                  <a:srgbClr val="003A70"/>
                </a:solidFill>
              </a:rPr>
              <a:t> to the </a:t>
            </a:r>
            <a:r>
              <a:rPr lang="it-IT" sz="2800" dirty="0" err="1">
                <a:solidFill>
                  <a:srgbClr val="003A70"/>
                </a:solidFill>
              </a:rPr>
              <a:t>previous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enlargements</a:t>
            </a:r>
            <a:r>
              <a:rPr lang="it-IT" sz="2800" dirty="0">
                <a:solidFill>
                  <a:srgbClr val="003A70"/>
                </a:solidFill>
              </a:rPr>
              <a:t>, the EU </a:t>
            </a:r>
            <a:r>
              <a:rPr lang="it-IT" sz="2800" dirty="0" err="1">
                <a:solidFill>
                  <a:srgbClr val="003A70"/>
                </a:solidFill>
              </a:rPr>
              <a:t>is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gradually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transforming</a:t>
            </a:r>
            <a:r>
              <a:rPr lang="it-IT" sz="2800" dirty="0">
                <a:solidFill>
                  <a:srgbClr val="003A70"/>
                </a:solidFill>
              </a:rPr>
              <a:t> in an international </a:t>
            </a:r>
            <a:r>
              <a:rPr lang="it-IT" sz="2800" dirty="0" err="1">
                <a:solidFill>
                  <a:srgbClr val="003A70"/>
                </a:solidFill>
              </a:rPr>
              <a:t>organization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centred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around</a:t>
            </a:r>
            <a:r>
              <a:rPr lang="it-IT" sz="2800" dirty="0">
                <a:solidFill>
                  <a:srgbClr val="003A70"/>
                </a:solidFill>
              </a:rPr>
              <a:t> the European </a:t>
            </a:r>
            <a:r>
              <a:rPr lang="it-IT" sz="2800" dirty="0" err="1">
                <a:solidFill>
                  <a:srgbClr val="003A70"/>
                </a:solidFill>
              </a:rPr>
              <a:t>Council</a:t>
            </a:r>
            <a:endParaRPr lang="it-IT" sz="2800" dirty="0">
              <a:solidFill>
                <a:srgbClr val="003A70"/>
              </a:solidFill>
            </a:endParaRPr>
          </a:p>
          <a:p>
            <a:r>
              <a:rPr lang="it-IT" sz="2800" i="1" dirty="0" err="1">
                <a:solidFill>
                  <a:srgbClr val="003A70"/>
                </a:solidFill>
              </a:rPr>
              <a:t>Is</a:t>
            </a:r>
            <a:r>
              <a:rPr lang="it-IT" sz="2800" i="1" dirty="0">
                <a:solidFill>
                  <a:srgbClr val="003A70"/>
                </a:solidFill>
              </a:rPr>
              <a:t> </a:t>
            </a:r>
            <a:r>
              <a:rPr lang="it-IT" sz="2800" i="1" dirty="0" err="1">
                <a:solidFill>
                  <a:srgbClr val="003A70"/>
                </a:solidFill>
              </a:rPr>
              <a:t>there</a:t>
            </a:r>
            <a:r>
              <a:rPr lang="it-IT" sz="2800" i="1" dirty="0">
                <a:solidFill>
                  <a:srgbClr val="003A70"/>
                </a:solidFill>
              </a:rPr>
              <a:t> a </a:t>
            </a:r>
            <a:r>
              <a:rPr lang="it-IT" sz="2800" i="1" dirty="0" err="1">
                <a:solidFill>
                  <a:srgbClr val="003A70"/>
                </a:solidFill>
              </a:rPr>
              <a:t>federalist</a:t>
            </a:r>
            <a:r>
              <a:rPr lang="it-IT" sz="2800" i="1" dirty="0">
                <a:solidFill>
                  <a:srgbClr val="003A70"/>
                </a:solidFill>
              </a:rPr>
              <a:t> alternative for </a:t>
            </a:r>
            <a:r>
              <a:rPr lang="it-IT" sz="2800" i="1" dirty="0" err="1">
                <a:solidFill>
                  <a:srgbClr val="003A70"/>
                </a:solidFill>
              </a:rPr>
              <a:t>Europen</a:t>
            </a:r>
            <a:r>
              <a:rPr lang="it-IT" sz="2800" i="1" dirty="0">
                <a:solidFill>
                  <a:srgbClr val="003A70"/>
                </a:solidFill>
              </a:rPr>
              <a:t> governance?</a:t>
            </a:r>
          </a:p>
          <a:p>
            <a:pPr marL="342900" indent="-342900">
              <a:buAutoNum type="arabicPeriod"/>
            </a:pPr>
            <a:endParaRPr lang="it-IT" sz="2800" dirty="0" err="1">
              <a:solidFill>
                <a:srgbClr val="003A7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Sergio Fabbrini/</a:t>
            </a:r>
            <a:r>
              <a:rPr lang="it-IT" dirty="0" err="1"/>
              <a:t>Political</a:t>
            </a:r>
            <a:r>
              <a:rPr lang="it-IT" dirty="0"/>
              <a:t> Science </a:t>
            </a:r>
            <a:r>
              <a:rPr lang="it-IT" dirty="0" err="1"/>
              <a:t>Department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3</a:t>
            </a:fld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FC957F7-13F2-BB4B-B5E4-4C6094F36E28}"/>
              </a:ext>
            </a:extLst>
          </p:cNvPr>
          <p:cNvSpPr txBox="1"/>
          <p:nvPr/>
        </p:nvSpPr>
        <p:spPr>
          <a:xfrm>
            <a:off x="8554915" y="-736038"/>
            <a:ext cx="363708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1200" dirty="0"/>
              <a:t>Slide statica</a:t>
            </a:r>
          </a:p>
          <a:p>
            <a:r>
              <a:rPr lang="it-IT" sz="1200" dirty="0"/>
              <a:t>Esempio di slide con testo, max. 250 battute</a:t>
            </a:r>
          </a:p>
        </p:txBody>
      </p:sp>
    </p:spTree>
    <p:extLst>
      <p:ext uri="{BB962C8B-B14F-4D97-AF65-F5344CB8AC3E}">
        <p14:creationId xmlns:p14="http://schemas.microsoft.com/office/powerpoint/2010/main" val="1412380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65125"/>
            <a:ext cx="11222038" cy="598971"/>
          </a:xfrm>
        </p:spPr>
        <p:txBody>
          <a:bodyPr>
            <a:noAutofit/>
          </a:bodyPr>
          <a:lstStyle/>
          <a:p>
            <a:r>
              <a:rPr lang="it-IT" sz="3200" b="1" dirty="0"/>
              <a:t>2. </a:t>
            </a:r>
            <a:r>
              <a:rPr lang="it-IT" sz="3200" b="1" dirty="0" err="1"/>
              <a:t>Brussels</a:t>
            </a:r>
            <a:r>
              <a:rPr lang="it-IT" sz="3200" b="1" dirty="0"/>
              <a:t> in hard times</a:t>
            </a:r>
            <a:endParaRPr lang="it-IT" sz="4000" b="0" dirty="0">
              <a:latin typeface="Luiss type regular Sans" pitchFamily="2" charset="77"/>
            </a:endParaRP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562" y="964096"/>
            <a:ext cx="10833950" cy="5441501"/>
          </a:xfrm>
        </p:spPr>
        <p:txBody>
          <a:bodyPr anchor="ctr">
            <a:noAutofit/>
          </a:bodyPr>
          <a:lstStyle/>
          <a:p>
            <a:r>
              <a:rPr lang="it-IT" sz="2400" dirty="0">
                <a:solidFill>
                  <a:srgbClr val="003A70"/>
                </a:solidFill>
              </a:rPr>
              <a:t>Post-Maastricht EU </a:t>
            </a:r>
            <a:r>
              <a:rPr lang="it-IT" sz="2400" dirty="0" err="1">
                <a:solidFill>
                  <a:srgbClr val="003A70"/>
                </a:solidFill>
              </a:rPr>
              <a:t>introduced</a:t>
            </a:r>
            <a:r>
              <a:rPr lang="it-IT" sz="2400" dirty="0">
                <a:solidFill>
                  <a:srgbClr val="003A70"/>
                </a:solidFill>
              </a:rPr>
              <a:t> </a:t>
            </a:r>
            <a:r>
              <a:rPr lang="it-IT" sz="2400" dirty="0" err="1">
                <a:solidFill>
                  <a:srgbClr val="003A70"/>
                </a:solidFill>
              </a:rPr>
              <a:t>different</a:t>
            </a:r>
            <a:r>
              <a:rPr lang="it-IT" sz="2400" dirty="0">
                <a:solidFill>
                  <a:srgbClr val="003A70"/>
                </a:solidFill>
              </a:rPr>
              <a:t> decision-making </a:t>
            </a:r>
            <a:r>
              <a:rPr lang="it-IT" sz="2400" dirty="0" err="1">
                <a:solidFill>
                  <a:srgbClr val="003A70"/>
                </a:solidFill>
              </a:rPr>
              <a:t>regimes</a:t>
            </a:r>
            <a:r>
              <a:rPr lang="it-IT" sz="2400" dirty="0">
                <a:solidFill>
                  <a:srgbClr val="003A70"/>
                </a:solidFill>
              </a:rPr>
              <a:t> for the </a:t>
            </a:r>
            <a:r>
              <a:rPr lang="it-IT" sz="2400" dirty="0" err="1">
                <a:solidFill>
                  <a:srgbClr val="003A70"/>
                </a:solidFill>
              </a:rPr>
              <a:t>regulatory</a:t>
            </a:r>
            <a:r>
              <a:rPr lang="it-IT" sz="2400" dirty="0">
                <a:solidFill>
                  <a:srgbClr val="003A70"/>
                </a:solidFill>
              </a:rPr>
              <a:t> policies of the single market (</a:t>
            </a:r>
            <a:r>
              <a:rPr lang="it-IT" sz="2400" i="1" dirty="0" err="1">
                <a:solidFill>
                  <a:srgbClr val="003A70"/>
                </a:solidFill>
              </a:rPr>
              <a:t>supranational</a:t>
            </a:r>
            <a:r>
              <a:rPr lang="it-IT" sz="2400" i="1" dirty="0">
                <a:solidFill>
                  <a:srgbClr val="003A70"/>
                </a:solidFill>
              </a:rPr>
              <a:t> governance </a:t>
            </a:r>
            <a:r>
              <a:rPr lang="it-IT" sz="2400" dirty="0">
                <a:solidFill>
                  <a:srgbClr val="003A70"/>
                </a:solidFill>
              </a:rPr>
              <a:t>or SG) and the policies at the core of state </a:t>
            </a:r>
            <a:r>
              <a:rPr lang="it-IT" sz="2400" dirty="0" err="1">
                <a:solidFill>
                  <a:srgbClr val="003A70"/>
                </a:solidFill>
              </a:rPr>
              <a:t>sovereignty</a:t>
            </a:r>
            <a:r>
              <a:rPr lang="it-IT" sz="2400" dirty="0">
                <a:solidFill>
                  <a:srgbClr val="003A70"/>
                </a:solidFill>
              </a:rPr>
              <a:t> (</a:t>
            </a:r>
            <a:r>
              <a:rPr lang="it-IT" sz="2400" i="1" dirty="0" err="1">
                <a:solidFill>
                  <a:srgbClr val="003A70"/>
                </a:solidFill>
              </a:rPr>
              <a:t>intergovernmental</a:t>
            </a:r>
            <a:r>
              <a:rPr lang="it-IT" sz="2400" i="1" dirty="0">
                <a:solidFill>
                  <a:srgbClr val="003A70"/>
                </a:solidFill>
              </a:rPr>
              <a:t> governance  </a:t>
            </a:r>
            <a:r>
              <a:rPr lang="it-IT" sz="2400" dirty="0">
                <a:solidFill>
                  <a:srgbClr val="003A70"/>
                </a:solidFill>
              </a:rPr>
              <a:t>or IG</a:t>
            </a:r>
            <a:r>
              <a:rPr lang="it-IT" sz="2400" i="1" dirty="0">
                <a:solidFill>
                  <a:srgbClr val="003A70"/>
                </a:solidFill>
              </a:rPr>
              <a:t>)</a:t>
            </a:r>
          </a:p>
          <a:p>
            <a:r>
              <a:rPr lang="it-IT" sz="2400" dirty="0">
                <a:solidFill>
                  <a:srgbClr val="003A70"/>
                </a:solidFill>
              </a:rPr>
              <a:t>The </a:t>
            </a:r>
            <a:r>
              <a:rPr lang="it-IT" sz="2400" dirty="0" err="1">
                <a:solidFill>
                  <a:srgbClr val="003A70"/>
                </a:solidFill>
              </a:rPr>
              <a:t>crises</a:t>
            </a:r>
            <a:r>
              <a:rPr lang="it-IT" sz="2400" dirty="0">
                <a:solidFill>
                  <a:srgbClr val="003A70"/>
                </a:solidFill>
              </a:rPr>
              <a:t> </a:t>
            </a:r>
            <a:r>
              <a:rPr lang="it-IT" sz="2400" dirty="0" err="1">
                <a:solidFill>
                  <a:srgbClr val="003A70"/>
                </a:solidFill>
              </a:rPr>
              <a:t>concerned</a:t>
            </a:r>
            <a:r>
              <a:rPr lang="it-IT" sz="2400" dirty="0">
                <a:solidFill>
                  <a:srgbClr val="003A70"/>
                </a:solidFill>
              </a:rPr>
              <a:t> policies (</a:t>
            </a:r>
            <a:r>
              <a:rPr lang="it-IT" sz="2400" dirty="0" err="1">
                <a:solidFill>
                  <a:srgbClr val="003A70"/>
                </a:solidFill>
              </a:rPr>
              <a:t>sovereign</a:t>
            </a:r>
            <a:r>
              <a:rPr lang="it-IT" sz="2400" dirty="0">
                <a:solidFill>
                  <a:srgbClr val="003A70"/>
                </a:solidFill>
              </a:rPr>
              <a:t> </a:t>
            </a:r>
            <a:r>
              <a:rPr lang="it-IT" sz="2400" dirty="0" err="1">
                <a:solidFill>
                  <a:srgbClr val="003A70"/>
                </a:solidFill>
              </a:rPr>
              <a:t>debt</a:t>
            </a:r>
            <a:r>
              <a:rPr lang="it-IT" sz="2400" dirty="0">
                <a:solidFill>
                  <a:srgbClr val="003A70"/>
                </a:solidFill>
              </a:rPr>
              <a:t>, </a:t>
            </a:r>
            <a:r>
              <a:rPr lang="it-IT" sz="2400" dirty="0" err="1">
                <a:solidFill>
                  <a:srgbClr val="003A70"/>
                </a:solidFill>
              </a:rPr>
              <a:t>migration</a:t>
            </a:r>
            <a:r>
              <a:rPr lang="it-IT" sz="2400" dirty="0">
                <a:solidFill>
                  <a:srgbClr val="003A70"/>
                </a:solidFill>
              </a:rPr>
              <a:t>, pandemic, energy, war) to the core of state </a:t>
            </a:r>
            <a:r>
              <a:rPr lang="it-IT" sz="2400" dirty="0" err="1">
                <a:solidFill>
                  <a:srgbClr val="003A70"/>
                </a:solidFill>
              </a:rPr>
              <a:t>sovereignty</a:t>
            </a:r>
            <a:r>
              <a:rPr lang="it-IT" sz="2400" dirty="0">
                <a:solidFill>
                  <a:srgbClr val="003A70"/>
                </a:solidFill>
              </a:rPr>
              <a:t>  - to be </a:t>
            </a:r>
            <a:r>
              <a:rPr lang="it-IT" sz="2400" dirty="0" err="1">
                <a:solidFill>
                  <a:srgbClr val="003A70"/>
                </a:solidFill>
              </a:rPr>
              <a:t>managed</a:t>
            </a:r>
            <a:r>
              <a:rPr lang="it-IT" sz="2400" dirty="0">
                <a:solidFill>
                  <a:srgbClr val="003A70"/>
                </a:solidFill>
              </a:rPr>
              <a:t> </a:t>
            </a:r>
            <a:r>
              <a:rPr lang="it-IT" sz="2400" dirty="0" err="1">
                <a:solidFill>
                  <a:srgbClr val="003A70"/>
                </a:solidFill>
              </a:rPr>
              <a:t>intergovernmentally</a:t>
            </a:r>
            <a:endParaRPr lang="it-IT" sz="2400" dirty="0">
              <a:solidFill>
                <a:srgbClr val="003A70"/>
              </a:solidFill>
            </a:endParaRPr>
          </a:p>
          <a:p>
            <a:r>
              <a:rPr lang="it-IT" sz="2400" dirty="0">
                <a:solidFill>
                  <a:srgbClr val="003A70"/>
                </a:solidFill>
              </a:rPr>
              <a:t>The </a:t>
            </a:r>
            <a:r>
              <a:rPr lang="it-IT" sz="2400" dirty="0" err="1">
                <a:solidFill>
                  <a:srgbClr val="003A70"/>
                </a:solidFill>
              </a:rPr>
              <a:t>institutional</a:t>
            </a:r>
            <a:r>
              <a:rPr lang="it-IT" sz="2400" dirty="0">
                <a:solidFill>
                  <a:srgbClr val="003A70"/>
                </a:solidFill>
              </a:rPr>
              <a:t> center of </a:t>
            </a:r>
            <a:r>
              <a:rPr lang="it-IT" sz="2400" dirty="0" err="1">
                <a:solidFill>
                  <a:srgbClr val="003A70"/>
                </a:solidFill>
              </a:rPr>
              <a:t>gravity</a:t>
            </a:r>
            <a:r>
              <a:rPr lang="it-IT" sz="2400" dirty="0">
                <a:solidFill>
                  <a:srgbClr val="003A70"/>
                </a:solidFill>
              </a:rPr>
              <a:t> of IG – European </a:t>
            </a:r>
            <a:r>
              <a:rPr lang="it-IT" sz="2400" dirty="0" err="1">
                <a:solidFill>
                  <a:srgbClr val="003A70"/>
                </a:solidFill>
              </a:rPr>
              <a:t>Council</a:t>
            </a:r>
            <a:r>
              <a:rPr lang="it-IT" sz="2400" dirty="0">
                <a:solidFill>
                  <a:srgbClr val="003A70"/>
                </a:solidFill>
              </a:rPr>
              <a:t> and </a:t>
            </a:r>
            <a:r>
              <a:rPr lang="it-IT" sz="2400" dirty="0" err="1">
                <a:solidFill>
                  <a:srgbClr val="003A70"/>
                </a:solidFill>
              </a:rPr>
              <a:t>Council</a:t>
            </a:r>
            <a:endParaRPr lang="it-IT" sz="2400" dirty="0">
              <a:solidFill>
                <a:srgbClr val="003A70"/>
              </a:solidFill>
            </a:endParaRPr>
          </a:p>
          <a:p>
            <a:pPr>
              <a:lnSpc>
                <a:spcPct val="120000"/>
              </a:lnSpc>
            </a:pPr>
            <a:r>
              <a:rPr lang="it-IT" sz="2400" dirty="0" err="1">
                <a:solidFill>
                  <a:srgbClr val="003A70"/>
                </a:solidFill>
              </a:rPr>
              <a:t>During</a:t>
            </a:r>
            <a:r>
              <a:rPr lang="it-IT" sz="2400" dirty="0">
                <a:solidFill>
                  <a:srgbClr val="003A70"/>
                </a:solidFill>
              </a:rPr>
              <a:t> the </a:t>
            </a:r>
            <a:r>
              <a:rPr lang="it-IT" sz="2400" dirty="0" err="1">
                <a:solidFill>
                  <a:srgbClr val="003A70"/>
                </a:solidFill>
              </a:rPr>
              <a:t>crises</a:t>
            </a:r>
            <a:r>
              <a:rPr lang="it-IT" sz="2400" dirty="0">
                <a:solidFill>
                  <a:srgbClr val="003A70"/>
                </a:solidFill>
              </a:rPr>
              <a:t> - </a:t>
            </a:r>
            <a:r>
              <a:rPr lang="it-IT" sz="2400" dirty="0" err="1">
                <a:solidFill>
                  <a:srgbClr val="003A70"/>
                </a:solidFill>
              </a:rPr>
              <a:t>divisions</a:t>
            </a:r>
            <a:r>
              <a:rPr lang="it-IT" sz="2400" dirty="0">
                <a:solidFill>
                  <a:srgbClr val="003A70"/>
                </a:solidFill>
              </a:rPr>
              <a:t> </a:t>
            </a:r>
            <a:r>
              <a:rPr lang="it-IT" sz="2400" dirty="0" err="1">
                <a:solidFill>
                  <a:srgbClr val="003A70"/>
                </a:solidFill>
              </a:rPr>
              <a:t>within</a:t>
            </a:r>
            <a:r>
              <a:rPr lang="it-IT" sz="2400" dirty="0">
                <a:solidFill>
                  <a:srgbClr val="003A70"/>
                </a:solidFill>
              </a:rPr>
              <a:t> the </a:t>
            </a:r>
            <a:r>
              <a:rPr lang="it-IT" sz="2400" dirty="0" err="1">
                <a:solidFill>
                  <a:srgbClr val="003A70"/>
                </a:solidFill>
              </a:rPr>
              <a:t>latter</a:t>
            </a:r>
            <a:endParaRPr lang="it-IT" sz="2400" dirty="0">
              <a:solidFill>
                <a:srgbClr val="003A70"/>
              </a:solidFill>
            </a:endParaRPr>
          </a:p>
          <a:p>
            <a:pPr>
              <a:lnSpc>
                <a:spcPct val="120000"/>
              </a:lnSpc>
            </a:pPr>
            <a:r>
              <a:rPr lang="it-IT" sz="2400" dirty="0" err="1">
                <a:solidFill>
                  <a:srgbClr val="003A70"/>
                </a:solidFill>
              </a:rPr>
              <a:t>Divisions</a:t>
            </a:r>
            <a:r>
              <a:rPr lang="it-IT" sz="2400" dirty="0">
                <a:solidFill>
                  <a:srgbClr val="003A70"/>
                </a:solidFill>
              </a:rPr>
              <a:t> </a:t>
            </a:r>
            <a:r>
              <a:rPr lang="it-IT" sz="2400" dirty="0" err="1">
                <a:solidFill>
                  <a:srgbClr val="003A70"/>
                </a:solidFill>
              </a:rPr>
              <a:t>based</a:t>
            </a:r>
            <a:r>
              <a:rPr lang="it-IT" sz="2400" dirty="0">
                <a:solidFill>
                  <a:srgbClr val="003A70"/>
                </a:solidFill>
              </a:rPr>
              <a:t> on </a:t>
            </a:r>
            <a:r>
              <a:rPr lang="it-IT" sz="2400" dirty="0" err="1">
                <a:solidFill>
                  <a:srgbClr val="003A70"/>
                </a:solidFill>
              </a:rPr>
              <a:t>transnational</a:t>
            </a:r>
            <a:r>
              <a:rPr lang="it-IT" sz="2400" dirty="0">
                <a:solidFill>
                  <a:srgbClr val="003A70"/>
                </a:solidFill>
              </a:rPr>
              <a:t> </a:t>
            </a:r>
            <a:r>
              <a:rPr lang="it-IT" sz="2400" dirty="0" err="1">
                <a:solidFill>
                  <a:srgbClr val="003A70"/>
                </a:solidFill>
              </a:rPr>
              <a:t>coalitions</a:t>
            </a:r>
            <a:r>
              <a:rPr lang="it-IT" sz="2400" dirty="0">
                <a:solidFill>
                  <a:srgbClr val="003A70"/>
                </a:solidFill>
              </a:rPr>
              <a:t> –</a:t>
            </a:r>
            <a:r>
              <a:rPr lang="it-IT" sz="2400" dirty="0" err="1">
                <a:solidFill>
                  <a:srgbClr val="003A70"/>
                </a:solidFill>
              </a:rPr>
              <a:t>sectional</a:t>
            </a:r>
            <a:r>
              <a:rPr lang="it-IT" sz="2400" dirty="0">
                <a:solidFill>
                  <a:srgbClr val="003A70"/>
                </a:solidFill>
              </a:rPr>
              <a:t> </a:t>
            </a:r>
            <a:r>
              <a:rPr lang="it-IT" sz="2400" dirty="0" err="1">
                <a:solidFill>
                  <a:srgbClr val="003A70"/>
                </a:solidFill>
              </a:rPr>
              <a:t>cleavages</a:t>
            </a:r>
            <a:endParaRPr lang="it-IT" sz="2400" dirty="0">
              <a:solidFill>
                <a:srgbClr val="003A7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Sergio Fabbrini/</a:t>
            </a:r>
            <a:r>
              <a:rPr lang="it-IT" dirty="0" err="1"/>
              <a:t>Political</a:t>
            </a:r>
            <a:r>
              <a:rPr lang="it-IT" dirty="0"/>
              <a:t> Science </a:t>
            </a:r>
            <a:r>
              <a:rPr lang="it-IT" dirty="0" err="1"/>
              <a:t>Department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4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43FFE72-B6C0-9843-B89E-A06B05CF261A}"/>
              </a:ext>
            </a:extLst>
          </p:cNvPr>
          <p:cNvSpPr txBox="1"/>
          <p:nvPr/>
        </p:nvSpPr>
        <p:spPr>
          <a:xfrm>
            <a:off x="8554915" y="-736038"/>
            <a:ext cx="363708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1200" dirty="0"/>
              <a:t>Slide statica</a:t>
            </a:r>
          </a:p>
          <a:p>
            <a:r>
              <a:rPr lang="it-IT" sz="1200" dirty="0"/>
              <a:t>Esempio di slide con testo, max. 250 battute</a:t>
            </a:r>
          </a:p>
        </p:txBody>
      </p:sp>
    </p:spTree>
    <p:extLst>
      <p:ext uri="{BB962C8B-B14F-4D97-AF65-F5344CB8AC3E}">
        <p14:creationId xmlns:p14="http://schemas.microsoft.com/office/powerpoint/2010/main" val="317420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65125"/>
            <a:ext cx="11222038" cy="598971"/>
          </a:xfrm>
        </p:spPr>
        <p:txBody>
          <a:bodyPr>
            <a:noAutofit/>
          </a:bodyPr>
          <a:lstStyle/>
          <a:p>
            <a:r>
              <a:rPr lang="it-IT" sz="3200" b="1" dirty="0"/>
              <a:t>3. The EU Dual Governance Regime</a:t>
            </a:r>
            <a:endParaRPr lang="it-IT" sz="4000" b="0" dirty="0">
              <a:latin typeface="Luiss type regular Sans" pitchFamily="2" charset="77"/>
            </a:endParaRP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562" y="964096"/>
            <a:ext cx="10833950" cy="5441501"/>
          </a:xfrm>
        </p:spPr>
        <p:txBody>
          <a:bodyPr anchor="ctr">
            <a:noAutofit/>
          </a:bodyPr>
          <a:lstStyle/>
          <a:p>
            <a:r>
              <a:rPr lang="it-IT" sz="2800" dirty="0">
                <a:solidFill>
                  <a:srgbClr val="003A70"/>
                </a:solidFill>
              </a:rPr>
              <a:t>Who </a:t>
            </a:r>
            <a:r>
              <a:rPr lang="it-IT" sz="2800" dirty="0" err="1">
                <a:solidFill>
                  <a:srgbClr val="003A70"/>
                </a:solidFill>
              </a:rPr>
              <a:t>decides</a:t>
            </a:r>
            <a:r>
              <a:rPr lang="it-IT" sz="2800" dirty="0">
                <a:solidFill>
                  <a:srgbClr val="003A70"/>
                </a:solidFill>
              </a:rPr>
              <a:t> in the EU? </a:t>
            </a:r>
            <a:r>
              <a:rPr lang="it-IT" sz="2800" dirty="0" err="1">
                <a:solidFill>
                  <a:srgbClr val="003A70"/>
                </a:solidFill>
              </a:rPr>
              <a:t>Theoretical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underevaluation</a:t>
            </a:r>
            <a:r>
              <a:rPr lang="it-IT" sz="2800" dirty="0">
                <a:solidFill>
                  <a:srgbClr val="003A70"/>
                </a:solidFill>
              </a:rPr>
              <a:t> of the executive’ s deficit</a:t>
            </a:r>
          </a:p>
          <a:p>
            <a:r>
              <a:rPr lang="it-IT" sz="2800" dirty="0">
                <a:solidFill>
                  <a:srgbClr val="003A70"/>
                </a:solidFill>
              </a:rPr>
              <a:t>Neo-</a:t>
            </a:r>
            <a:r>
              <a:rPr lang="it-IT" sz="2800" dirty="0" err="1">
                <a:solidFill>
                  <a:srgbClr val="003A70"/>
                </a:solidFill>
              </a:rPr>
              <a:t>functionalism</a:t>
            </a:r>
            <a:r>
              <a:rPr lang="it-IT" sz="2800" dirty="0">
                <a:solidFill>
                  <a:srgbClr val="003A70"/>
                </a:solidFill>
              </a:rPr>
              <a:t> and </a:t>
            </a:r>
            <a:r>
              <a:rPr lang="it-IT" sz="2800" dirty="0" err="1">
                <a:solidFill>
                  <a:srgbClr val="003A70"/>
                </a:solidFill>
              </a:rPr>
              <a:t>intergovernmentalism</a:t>
            </a:r>
            <a:r>
              <a:rPr lang="it-IT" sz="2800" dirty="0">
                <a:solidFill>
                  <a:srgbClr val="003A70"/>
                </a:solidFill>
              </a:rPr>
              <a:t>: </a:t>
            </a:r>
            <a:r>
              <a:rPr lang="it-IT" sz="2800" dirty="0" err="1">
                <a:solidFill>
                  <a:srgbClr val="003A70"/>
                </a:solidFill>
              </a:rPr>
              <a:t>only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processes</a:t>
            </a:r>
            <a:r>
              <a:rPr lang="it-IT" sz="2800" dirty="0">
                <a:solidFill>
                  <a:srgbClr val="003A70"/>
                </a:solidFill>
              </a:rPr>
              <a:t> </a:t>
            </a:r>
            <a:r>
              <a:rPr lang="it-IT" sz="2800" dirty="0" err="1">
                <a:solidFill>
                  <a:srgbClr val="003A70"/>
                </a:solidFill>
              </a:rPr>
              <a:t>matter</a:t>
            </a:r>
            <a:endParaRPr lang="it-IT" sz="2800" dirty="0">
              <a:solidFill>
                <a:srgbClr val="003A70"/>
              </a:solidFill>
            </a:endParaRPr>
          </a:p>
          <a:p>
            <a:r>
              <a:rPr lang="it-IT" sz="2800" dirty="0">
                <a:solidFill>
                  <a:srgbClr val="003A70"/>
                </a:solidFill>
              </a:rPr>
              <a:t>New </a:t>
            </a:r>
            <a:r>
              <a:rPr lang="it-IT" sz="2800" dirty="0" err="1">
                <a:solidFill>
                  <a:srgbClr val="003A70"/>
                </a:solidFill>
              </a:rPr>
              <a:t>intergovernmentalism</a:t>
            </a:r>
            <a:r>
              <a:rPr lang="it-IT" sz="2800" dirty="0">
                <a:solidFill>
                  <a:srgbClr val="003A70"/>
                </a:solidFill>
              </a:rPr>
              <a:t>: executive </a:t>
            </a:r>
            <a:r>
              <a:rPr lang="it-IT" sz="2800" dirty="0" err="1">
                <a:solidFill>
                  <a:srgbClr val="003A70"/>
                </a:solidFill>
              </a:rPr>
              <a:t>order</a:t>
            </a:r>
            <a:r>
              <a:rPr lang="it-IT" sz="2800" dirty="0">
                <a:solidFill>
                  <a:srgbClr val="003A70"/>
                </a:solidFill>
              </a:rPr>
              <a:t> and </a:t>
            </a:r>
            <a:r>
              <a:rPr lang="it-IT" sz="2800" dirty="0" err="1">
                <a:solidFill>
                  <a:srgbClr val="003A70"/>
                </a:solidFill>
              </a:rPr>
              <a:t>not</a:t>
            </a:r>
            <a:r>
              <a:rPr lang="it-IT" sz="2800" dirty="0">
                <a:solidFill>
                  <a:srgbClr val="003A70"/>
                </a:solidFill>
              </a:rPr>
              <a:t> executive power</a:t>
            </a:r>
            <a:endParaRPr lang="it-IT" sz="2800" i="1" dirty="0">
              <a:solidFill>
                <a:srgbClr val="003A70"/>
              </a:solidFill>
            </a:endParaRPr>
          </a:p>
          <a:p>
            <a:r>
              <a:rPr lang="it-IT" sz="2800" dirty="0">
                <a:solidFill>
                  <a:srgbClr val="003A70"/>
                </a:solidFill>
              </a:rPr>
              <a:t>Executive institutions: Commission (SG) and European </a:t>
            </a:r>
            <a:r>
              <a:rPr lang="it-IT" sz="2800" dirty="0" err="1">
                <a:solidFill>
                  <a:srgbClr val="003A70"/>
                </a:solidFill>
              </a:rPr>
              <a:t>Council</a:t>
            </a:r>
            <a:r>
              <a:rPr lang="it-IT" sz="2800" dirty="0">
                <a:solidFill>
                  <a:srgbClr val="003A70"/>
                </a:solidFill>
              </a:rPr>
              <a:t> (IG)</a:t>
            </a:r>
          </a:p>
          <a:p>
            <a:pPr>
              <a:lnSpc>
                <a:spcPct val="120000"/>
              </a:lnSpc>
            </a:pPr>
            <a:r>
              <a:rPr lang="it-IT" sz="2800" dirty="0">
                <a:solidFill>
                  <a:srgbClr val="003A70"/>
                </a:solidFill>
              </a:rPr>
              <a:t>Commission in </a:t>
            </a:r>
            <a:r>
              <a:rPr lang="it-IT" sz="2800" dirty="0" err="1">
                <a:solidFill>
                  <a:srgbClr val="003A70"/>
                </a:solidFill>
              </a:rPr>
              <a:t>regulatory</a:t>
            </a:r>
            <a:r>
              <a:rPr lang="it-IT" sz="2800" dirty="0">
                <a:solidFill>
                  <a:srgbClr val="003A70"/>
                </a:solidFill>
              </a:rPr>
              <a:t> policies, European </a:t>
            </a:r>
            <a:r>
              <a:rPr lang="it-IT" sz="2800" dirty="0" err="1">
                <a:solidFill>
                  <a:srgbClr val="003A70"/>
                </a:solidFill>
              </a:rPr>
              <a:t>Council</a:t>
            </a:r>
            <a:r>
              <a:rPr lang="it-IT" sz="2800" dirty="0">
                <a:solidFill>
                  <a:srgbClr val="003A70"/>
                </a:solidFill>
              </a:rPr>
              <a:t> in </a:t>
            </a:r>
            <a:r>
              <a:rPr lang="it-IT" sz="2800" dirty="0" err="1">
                <a:solidFill>
                  <a:srgbClr val="003A70"/>
                </a:solidFill>
              </a:rPr>
              <a:t>strategic</a:t>
            </a:r>
            <a:r>
              <a:rPr lang="it-IT" sz="2800" dirty="0">
                <a:solidFill>
                  <a:srgbClr val="003A70"/>
                </a:solidFill>
              </a:rPr>
              <a:t> policies</a:t>
            </a:r>
          </a:p>
          <a:p>
            <a:pPr>
              <a:lnSpc>
                <a:spcPct val="120000"/>
              </a:lnSpc>
            </a:pPr>
            <a:r>
              <a:rPr lang="it-IT" sz="2800" dirty="0" err="1">
                <a:solidFill>
                  <a:srgbClr val="003A70"/>
                </a:solidFill>
              </a:rPr>
              <a:t>Confusion</a:t>
            </a:r>
            <a:r>
              <a:rPr lang="it-IT" sz="2800" dirty="0">
                <a:solidFill>
                  <a:srgbClr val="003A70"/>
                </a:solidFill>
              </a:rPr>
              <a:t> and </a:t>
            </a:r>
            <a:r>
              <a:rPr lang="it-IT" sz="2800" dirty="0" err="1">
                <a:solidFill>
                  <a:srgbClr val="003A70"/>
                </a:solidFill>
              </a:rPr>
              <a:t>unaccountability</a:t>
            </a:r>
            <a:endParaRPr lang="it-IT" sz="2800" dirty="0">
              <a:solidFill>
                <a:srgbClr val="003A7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Sergio Fabbrini/</a:t>
            </a:r>
            <a:r>
              <a:rPr lang="it-IT" dirty="0" err="1"/>
              <a:t>Political</a:t>
            </a:r>
            <a:r>
              <a:rPr lang="it-IT" dirty="0"/>
              <a:t> Science </a:t>
            </a:r>
            <a:r>
              <a:rPr lang="it-IT" dirty="0" err="1"/>
              <a:t>Department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5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43FFE72-B6C0-9843-B89E-A06B05CF261A}"/>
              </a:ext>
            </a:extLst>
          </p:cNvPr>
          <p:cNvSpPr txBox="1"/>
          <p:nvPr/>
        </p:nvSpPr>
        <p:spPr>
          <a:xfrm>
            <a:off x="8554915" y="-736038"/>
            <a:ext cx="363708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1200" dirty="0"/>
              <a:t>Slide statica</a:t>
            </a:r>
          </a:p>
          <a:p>
            <a:r>
              <a:rPr lang="it-IT" sz="1200" dirty="0"/>
              <a:t>Esempio di slide con testo, max. 250 battute</a:t>
            </a:r>
          </a:p>
        </p:txBody>
      </p:sp>
    </p:spTree>
    <p:extLst>
      <p:ext uri="{BB962C8B-B14F-4D97-AF65-F5344CB8AC3E}">
        <p14:creationId xmlns:p14="http://schemas.microsoft.com/office/powerpoint/2010/main" val="734835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A7041F-1F76-BAA4-E536-38E2C6810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981" y="195533"/>
            <a:ext cx="11222038" cy="993775"/>
          </a:xfrm>
        </p:spPr>
        <p:txBody>
          <a:bodyPr/>
          <a:lstStyle/>
          <a:p>
            <a:r>
              <a:rPr lang="it-IT" sz="3600" b="1" dirty="0">
                <a:solidFill>
                  <a:schemeClr val="accent1">
                    <a:lumMod val="75000"/>
                  </a:schemeClr>
                </a:solidFill>
              </a:rPr>
              <a:t>4. The </a:t>
            </a:r>
            <a:r>
              <a:rPr lang="it-IT" sz="3600" b="1" dirty="0" err="1">
                <a:solidFill>
                  <a:schemeClr val="accent1">
                    <a:lumMod val="75000"/>
                  </a:schemeClr>
                </a:solidFill>
              </a:rPr>
              <a:t>Federalist</a:t>
            </a:r>
            <a:r>
              <a:rPr lang="it-IT" sz="3600" b="1" dirty="0">
                <a:solidFill>
                  <a:schemeClr val="accent1">
                    <a:lumMod val="75000"/>
                  </a:schemeClr>
                </a:solidFill>
              </a:rPr>
              <a:t> Alternative for European Governance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406F0D-0C7E-CFA0-53C7-7C28E1533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859972"/>
            <a:ext cx="11222038" cy="5364616"/>
          </a:xfrm>
        </p:spPr>
        <p:txBody>
          <a:bodyPr>
            <a:normAutofit/>
          </a:bodyPr>
          <a:lstStyle/>
          <a:p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Federations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by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disaggregation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and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aggregation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federal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states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vs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federal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unions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Federations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by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aggregation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: the US (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distrust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through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separation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of powers –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segmented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sovereignty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Federations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by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disaggregation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: Post II WW Germany (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parliamentary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government and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centralized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sovereignty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Limits of executive and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parliamentary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federalisms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Federation with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confederal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features: EU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perspective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2756CF-B9B2-A198-C6B7-B3149F2DD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3 aprile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8D5D5D-563C-471E-983D-966218C7A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11C549-E62D-EB6C-6F84-23C0EDA27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791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FCC96B-83C2-E7E1-C926-B51857038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/>
              <a:t>5. National </a:t>
            </a:r>
            <a:r>
              <a:rPr lang="it-IT" sz="4000" b="1" dirty="0" err="1"/>
              <a:t>sovereignty</a:t>
            </a:r>
            <a:r>
              <a:rPr lang="it-IT" sz="4000" b="1" dirty="0"/>
              <a:t> in  </a:t>
            </a:r>
            <a:r>
              <a:rPr lang="it-IT" sz="4000" b="1" dirty="0" err="1"/>
              <a:t>unions</a:t>
            </a:r>
            <a:r>
              <a:rPr lang="it-IT" sz="4000" b="1" dirty="0"/>
              <a:t> of </a:t>
            </a:r>
            <a:r>
              <a:rPr lang="it-IT" sz="4000" b="1" dirty="0" err="1"/>
              <a:t>states</a:t>
            </a:r>
            <a:endParaRPr lang="it-IT" sz="40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DC7142-41BF-DD9D-943F-C3AF208BD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014" y="1259022"/>
            <a:ext cx="11222038" cy="4339955"/>
          </a:xfrm>
        </p:spPr>
        <p:txBody>
          <a:bodyPr>
            <a:noAutofit/>
          </a:bodyPr>
          <a:lstStyle/>
          <a:p>
            <a:r>
              <a:rPr lang="it-IT" dirty="0">
                <a:solidFill>
                  <a:schemeClr val="tx2"/>
                </a:solidFill>
              </a:rPr>
              <a:t>Governance </a:t>
            </a:r>
            <a:r>
              <a:rPr lang="it-IT" dirty="0" err="1">
                <a:solidFill>
                  <a:schemeClr val="tx2"/>
                </a:solidFill>
              </a:rPr>
              <a:t>differentiation</a:t>
            </a:r>
            <a:r>
              <a:rPr lang="it-IT" dirty="0">
                <a:solidFill>
                  <a:schemeClr val="tx2"/>
                </a:solidFill>
              </a:rPr>
              <a:t>: </a:t>
            </a:r>
            <a:r>
              <a:rPr lang="it-IT" dirty="0" err="1">
                <a:solidFill>
                  <a:schemeClr val="tx2"/>
                </a:solidFill>
              </a:rPr>
              <a:t>is</a:t>
            </a:r>
            <a:r>
              <a:rPr lang="it-IT" dirty="0">
                <a:solidFill>
                  <a:schemeClr val="tx2"/>
                </a:solidFill>
              </a:rPr>
              <a:t> the </a:t>
            </a:r>
            <a:r>
              <a:rPr lang="it-IT" dirty="0" err="1">
                <a:solidFill>
                  <a:schemeClr val="tx2"/>
                </a:solidFill>
              </a:rPr>
              <a:t>solution</a:t>
            </a:r>
            <a:r>
              <a:rPr lang="it-IT" dirty="0">
                <a:solidFill>
                  <a:schemeClr val="tx2"/>
                </a:solidFill>
              </a:rPr>
              <a:t>?</a:t>
            </a:r>
          </a:p>
          <a:p>
            <a:r>
              <a:rPr lang="it-IT" dirty="0" err="1">
                <a:solidFill>
                  <a:schemeClr val="tx2"/>
                </a:solidFill>
              </a:rPr>
              <a:t>Sovereignty-induced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differentiation</a:t>
            </a:r>
            <a:r>
              <a:rPr lang="it-IT" dirty="0">
                <a:solidFill>
                  <a:schemeClr val="tx2"/>
                </a:solidFill>
              </a:rPr>
              <a:t>: </a:t>
            </a:r>
            <a:r>
              <a:rPr lang="it-IT" dirty="0" err="1">
                <a:solidFill>
                  <a:schemeClr val="tx2"/>
                </a:solidFill>
              </a:rPr>
              <a:t>problems</a:t>
            </a:r>
            <a:endParaRPr lang="it-IT" dirty="0">
              <a:solidFill>
                <a:schemeClr val="tx2"/>
              </a:solidFill>
            </a:endParaRPr>
          </a:p>
          <a:p>
            <a:r>
              <a:rPr lang="it-IT" dirty="0" err="1">
                <a:solidFill>
                  <a:schemeClr val="tx2"/>
                </a:solidFill>
              </a:rPr>
              <a:t>Sovereignty</a:t>
            </a:r>
            <a:r>
              <a:rPr lang="it-IT" dirty="0">
                <a:solidFill>
                  <a:schemeClr val="tx2"/>
                </a:solidFill>
              </a:rPr>
              <a:t> in </a:t>
            </a:r>
            <a:r>
              <a:rPr lang="it-IT" dirty="0" err="1">
                <a:solidFill>
                  <a:schemeClr val="tx2"/>
                </a:solidFill>
              </a:rPr>
              <a:t>democratic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federations</a:t>
            </a:r>
            <a:endParaRPr lang="it-IT" dirty="0">
              <a:solidFill>
                <a:schemeClr val="tx2"/>
              </a:solidFill>
            </a:endParaRPr>
          </a:p>
          <a:p>
            <a:r>
              <a:rPr lang="it-IT" dirty="0" err="1">
                <a:solidFill>
                  <a:schemeClr val="tx2"/>
                </a:solidFill>
              </a:rPr>
              <a:t>Because</a:t>
            </a:r>
            <a:r>
              <a:rPr lang="it-IT" dirty="0">
                <a:solidFill>
                  <a:schemeClr val="tx2"/>
                </a:solidFill>
              </a:rPr>
              <a:t> of </a:t>
            </a:r>
            <a:r>
              <a:rPr lang="it-IT" dirty="0" err="1">
                <a:solidFill>
                  <a:schemeClr val="tx2"/>
                </a:solidFill>
              </a:rPr>
              <a:t>divisions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between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states</a:t>
            </a:r>
            <a:r>
              <a:rPr lang="it-IT" dirty="0">
                <a:solidFill>
                  <a:schemeClr val="tx2"/>
                </a:solidFill>
              </a:rPr>
              <a:t>: multi-</a:t>
            </a:r>
            <a:r>
              <a:rPr lang="it-IT" dirty="0" err="1">
                <a:solidFill>
                  <a:schemeClr val="tx2"/>
                </a:solidFill>
              </a:rPr>
              <a:t>tier</a:t>
            </a:r>
            <a:r>
              <a:rPr lang="it-IT" dirty="0">
                <a:solidFill>
                  <a:schemeClr val="tx2"/>
                </a:solidFill>
              </a:rPr>
              <a:t> Europe</a:t>
            </a:r>
          </a:p>
          <a:p>
            <a:r>
              <a:rPr lang="it-IT" dirty="0">
                <a:solidFill>
                  <a:schemeClr val="tx2"/>
                </a:solidFill>
              </a:rPr>
              <a:t>The </a:t>
            </a:r>
            <a:r>
              <a:rPr lang="it-IT" dirty="0" err="1">
                <a:solidFill>
                  <a:schemeClr val="tx2"/>
                </a:solidFill>
              </a:rPr>
              <a:t>central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tier</a:t>
            </a:r>
            <a:r>
              <a:rPr lang="it-IT" dirty="0">
                <a:solidFill>
                  <a:schemeClr val="tx2"/>
                </a:solidFill>
              </a:rPr>
              <a:t>: a European </a:t>
            </a:r>
            <a:r>
              <a:rPr lang="it-IT" dirty="0" err="1">
                <a:solidFill>
                  <a:schemeClr val="tx2"/>
                </a:solidFill>
              </a:rPr>
              <a:t>federation</a:t>
            </a:r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The European </a:t>
            </a:r>
            <a:r>
              <a:rPr lang="it-IT" dirty="0" err="1">
                <a:solidFill>
                  <a:schemeClr val="tx2"/>
                </a:solidFill>
              </a:rPr>
              <a:t>federation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as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federal</a:t>
            </a:r>
            <a:r>
              <a:rPr lang="it-IT" dirty="0">
                <a:solidFill>
                  <a:schemeClr val="tx2"/>
                </a:solidFill>
              </a:rPr>
              <a:t> union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25B5AF-EA94-C345-2183-F78BCA56C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3 aprile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C43782-1E18-8ABE-2FF1-9DD3381AA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94273E-383B-D682-C823-D2DA83BF7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1227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B68CFB-0518-40DC-8B41-6C11E5114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6. </a:t>
            </a:r>
            <a:r>
              <a:rPr lang="it-IT" sz="4800" dirty="0" err="1"/>
              <a:t>Conclusions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26A857-A28E-D8BD-52D0-33AC95A37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273630"/>
            <a:ext cx="11222038" cy="4603296"/>
          </a:xfrm>
        </p:spPr>
        <p:txBody>
          <a:bodyPr>
            <a:normAutofit/>
          </a:bodyPr>
          <a:lstStyle/>
          <a:p>
            <a:r>
              <a:rPr lang="it-IT" dirty="0" err="1">
                <a:solidFill>
                  <a:schemeClr val="tx2"/>
                </a:solidFill>
              </a:rPr>
              <a:t>Culturally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dishomogeneous</a:t>
            </a:r>
            <a:r>
              <a:rPr lang="it-IT" dirty="0">
                <a:solidFill>
                  <a:schemeClr val="tx2"/>
                </a:solidFill>
              </a:rPr>
              <a:t> EU</a:t>
            </a:r>
          </a:p>
          <a:p>
            <a:r>
              <a:rPr lang="it-IT" dirty="0" err="1">
                <a:solidFill>
                  <a:schemeClr val="tx2"/>
                </a:solidFill>
              </a:rPr>
              <a:t>Divisions</a:t>
            </a:r>
            <a:r>
              <a:rPr lang="it-IT" dirty="0">
                <a:solidFill>
                  <a:schemeClr val="tx2"/>
                </a:solidFill>
              </a:rPr>
              <a:t> on </a:t>
            </a:r>
            <a:r>
              <a:rPr lang="it-IT" dirty="0" err="1">
                <a:solidFill>
                  <a:schemeClr val="tx2"/>
                </a:solidFill>
              </a:rPr>
              <a:t>sovereignty</a:t>
            </a:r>
            <a:r>
              <a:rPr lang="it-IT" dirty="0">
                <a:solidFill>
                  <a:schemeClr val="tx2"/>
                </a:solidFill>
              </a:rPr>
              <a:t> (</a:t>
            </a:r>
            <a:r>
              <a:rPr lang="it-IT" dirty="0" err="1">
                <a:solidFill>
                  <a:schemeClr val="tx2"/>
                </a:solidFill>
              </a:rPr>
              <a:t>east</a:t>
            </a:r>
            <a:r>
              <a:rPr lang="it-IT" dirty="0">
                <a:solidFill>
                  <a:schemeClr val="tx2"/>
                </a:solidFill>
              </a:rPr>
              <a:t> and </a:t>
            </a:r>
            <a:r>
              <a:rPr lang="it-IT" dirty="0" err="1">
                <a:solidFill>
                  <a:schemeClr val="tx2"/>
                </a:solidFill>
              </a:rPr>
              <a:t>north</a:t>
            </a:r>
            <a:r>
              <a:rPr lang="it-IT" dirty="0">
                <a:solidFill>
                  <a:schemeClr val="tx2"/>
                </a:solidFill>
              </a:rPr>
              <a:t> vs west and south)</a:t>
            </a:r>
          </a:p>
          <a:p>
            <a:r>
              <a:rPr lang="it-IT" dirty="0">
                <a:solidFill>
                  <a:schemeClr val="tx2"/>
                </a:solidFill>
              </a:rPr>
              <a:t>From multi-speed to </a:t>
            </a:r>
            <a:r>
              <a:rPr lang="it-IT" dirty="0" err="1">
                <a:solidFill>
                  <a:schemeClr val="tx2"/>
                </a:solidFill>
              </a:rPr>
              <a:t>different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tiers</a:t>
            </a:r>
            <a:endParaRPr lang="it-IT" dirty="0">
              <a:solidFill>
                <a:schemeClr val="tx2"/>
              </a:solidFill>
            </a:endParaRPr>
          </a:p>
          <a:p>
            <a:r>
              <a:rPr lang="it-IT" dirty="0" err="1">
                <a:solidFill>
                  <a:schemeClr val="tx2"/>
                </a:solidFill>
              </a:rPr>
              <a:t>Constitutional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differentiation</a:t>
            </a:r>
            <a:endParaRPr lang="it-IT" dirty="0">
              <a:solidFill>
                <a:schemeClr val="tx2"/>
              </a:solidFill>
            </a:endParaRPr>
          </a:p>
          <a:p>
            <a:r>
              <a:rPr lang="it-IT" dirty="0" err="1">
                <a:solidFill>
                  <a:schemeClr val="tx2"/>
                </a:solidFill>
              </a:rPr>
              <a:t>Federalism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through</a:t>
            </a:r>
            <a:r>
              <a:rPr lang="it-IT" dirty="0">
                <a:solidFill>
                  <a:schemeClr val="tx2"/>
                </a:solidFill>
              </a:rPr>
              <a:t> a core (</a:t>
            </a:r>
            <a:r>
              <a:rPr lang="it-IT" dirty="0" err="1">
                <a:solidFill>
                  <a:schemeClr val="tx2"/>
                </a:solidFill>
              </a:rPr>
              <a:t>starting</a:t>
            </a:r>
            <a:r>
              <a:rPr lang="it-IT" dirty="0">
                <a:solidFill>
                  <a:schemeClr val="tx2"/>
                </a:solidFill>
              </a:rPr>
              <a:t> from security)</a:t>
            </a:r>
          </a:p>
          <a:p>
            <a:r>
              <a:rPr lang="it-IT" dirty="0">
                <a:solidFill>
                  <a:schemeClr val="tx2"/>
                </a:solidFill>
              </a:rPr>
              <a:t>The </a:t>
            </a:r>
            <a:r>
              <a:rPr lang="it-IT" dirty="0" err="1">
                <a:solidFill>
                  <a:schemeClr val="tx2"/>
                </a:solidFill>
              </a:rPr>
              <a:t>federalist</a:t>
            </a:r>
            <a:r>
              <a:rPr lang="it-IT" dirty="0">
                <a:solidFill>
                  <a:schemeClr val="tx2"/>
                </a:solidFill>
              </a:rPr>
              <a:t> core in the post-American Europe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DCAFC2-962E-E74B-BFF1-35F00BBC7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3 aprile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C87445C-D071-6B98-7E58-A1D763A1C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F39410-2976-6B52-5687-6009754D0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9298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D518E15-1D6B-1B4B-A2EE-0D1EDA2CEC60}"/>
              </a:ext>
            </a:extLst>
          </p:cNvPr>
          <p:cNvSpPr txBox="1"/>
          <p:nvPr/>
        </p:nvSpPr>
        <p:spPr>
          <a:xfrm>
            <a:off x="8480289" y="-656207"/>
            <a:ext cx="371171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1200" dirty="0"/>
              <a:t>Slide statica</a:t>
            </a:r>
          </a:p>
          <a:p>
            <a:r>
              <a:rPr lang="it-IT" sz="1200" dirty="0"/>
              <a:t>Esempio di slide divisoria </a:t>
            </a:r>
            <a:r>
              <a:rPr lang="it-IT" sz="1200" dirty="0" err="1"/>
              <a:t>isitutuzionale</a:t>
            </a:r>
            <a:r>
              <a:rPr lang="it-IT" sz="1200" dirty="0"/>
              <a:t> (fondo blu)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5D17B65-52BF-43BF-B0F6-DF39FB412E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7337" y="0"/>
            <a:ext cx="58695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318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591</Words>
  <Application>Microsoft Office PowerPoint</Application>
  <PresentationFormat>Widescreen</PresentationFormat>
  <Paragraphs>69</Paragraphs>
  <Slides>9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</vt:lpstr>
      <vt:lpstr>Luiss Sans</vt:lpstr>
      <vt:lpstr>Luiss type</vt:lpstr>
      <vt:lpstr>Luiss type regular Sans</vt:lpstr>
      <vt:lpstr>Tema di Office</vt:lpstr>
      <vt:lpstr> A FEDERALIST ALTERNATIVE FOR EUROPEAN GOVERNANCE: THE EUROPEAN UNION IN HARD TIMES  Sergio Fabbrini  Intesa Sanpaolo Chair on European Governance Professor Emeritus, Politics and International Relations Luiss Political Science Department     </vt:lpstr>
      <vt:lpstr> 1. Research questions  2. Brussels in Hard Times  3. The EU Dual Governance Regime  4. The Federalist Alternative for EU Governance  5. National sovereignty in Unions of states  6. Conclusion </vt:lpstr>
      <vt:lpstr> 1. Research questions   </vt:lpstr>
      <vt:lpstr>2. Brussels in hard times</vt:lpstr>
      <vt:lpstr>3. The EU Dual Governance Regime</vt:lpstr>
      <vt:lpstr>4. The Federalist Alternative for European Governance</vt:lpstr>
      <vt:lpstr>5. National sovereignty in  unions of states</vt:lpstr>
      <vt:lpstr>6. Conclusions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Sergio Fabbrini</cp:lastModifiedBy>
  <cp:revision>262</cp:revision>
  <cp:lastPrinted>2022-03-30T09:55:37Z</cp:lastPrinted>
  <dcterms:created xsi:type="dcterms:W3CDTF">2018-10-26T13:10:45Z</dcterms:created>
  <dcterms:modified xsi:type="dcterms:W3CDTF">2025-04-03T10:22:55Z</dcterms:modified>
</cp:coreProperties>
</file>